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9" r:id="rId4"/>
    <p:sldId id="258" r:id="rId5"/>
    <p:sldId id="261" r:id="rId6"/>
    <p:sldId id="263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4CADF-5345-6976-4CE4-0FD91CF62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55290E-428C-568E-B7B9-EA44B2594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6D6CD4-EF74-9907-9524-4883E5989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5AA85F-D1B4-E8A4-E179-BFB3AE55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397D8B-7F9A-FB75-F22F-A08AAC7B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37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B7417-A383-E6AD-5CB9-C63713A0D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B6EE93-34EF-B937-FEF1-FDD25061B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D491B-4051-DC03-B020-F38E5442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97E13-7CAA-FC51-2D06-33C5F078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BA48F-5867-AC5A-7E67-08D8C9F8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1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688E2AD-0989-E5E7-DE63-2D921E1BD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B0BE3-7ED1-7B43-BBAD-8D3568D45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D346D8-46C2-304B-56D1-AE858D3E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C8836-AF11-7C31-67EA-A15EA0B0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947649-4B23-18AA-91B7-EB1D68C73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37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3C9F2-5E42-AE42-5B84-8294922E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56D89-5D98-522F-4DD8-F1AE429E9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067314-C6BE-6708-C8A2-448586A8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ADDC3E-EA51-2B95-140F-A439A58A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708EBC-76EC-23C8-3536-7DD76B828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98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F0B7B-6507-2003-474F-9432F5A4D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D99290-EDD3-7AFF-F93D-7F954A90C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073338-F4E5-A42F-1502-D7FB06378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D4327A-1FC0-14A7-F92F-1664B454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9B13F9-D2BF-5B70-0BAE-FEC5CB7C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CD1B7-AE19-5F7B-2545-A57493D3D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63BEF-F3F0-BB59-4041-C409948C8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E57B7-F21D-EB15-2F49-AEEA7CB3A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872AE-7D00-E710-D42F-7605BA98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164F04-1DB8-58E6-48A1-693AE7B6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2A4661-17E2-A61D-8727-FDE23D98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5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9811E-667E-5F55-3FEB-BFC04C135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99CB88-D55E-7ACE-0228-1238972B8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5507EC-C2B2-2B6D-BE45-8DE1771A0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0E4F00-98F3-B123-1F28-11F1F70FA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4645ADE-4B6A-3DBA-AA97-D0BA25D8E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8C48DC-89F9-E59E-7446-B31A05CD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4717F9-94BA-7F60-BB50-9CAC838A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20D8DB-EC55-FF28-57C5-4B5D3A98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2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114D6-2278-F76B-2E3C-8D978428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D83F3A-41BE-8BD1-D549-A641DBDF8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7B939F-E051-B793-C6D2-1ED4951A2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15890D-A194-639C-A1AD-B18BB59D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33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5C9577-27FC-6EC6-36C6-79A412B0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D648C0-66D7-A69E-CE62-F3F2D703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1C881F-3E30-6C63-BE91-2DBB3ADC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76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1C9AE-C226-9EB7-A139-8B800D42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BAC0D-17CC-762D-6C38-386EFDB3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72827F-B154-270D-C50E-E9D510518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01BF9A-0BFE-873D-6345-DE2F226E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95ED6E-85BB-AD19-B903-72641814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A9E3B4-7A7A-6DE1-B19C-3D0BE801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50BDB-15CF-CECD-1932-C8B31C41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77B94D-EA08-2EBA-DC9C-66F8407DCA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C37AC1-3BAD-6F4D-A227-2CDAF58E8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140376-275F-A5C9-274C-94F3CD989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DEA992-D0E1-D7C0-E565-1DA85E32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B731F4-F04B-2CBC-CFDC-4B0CB2F4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6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FA2FCB-8563-4E68-B14A-EAA98D02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F75576-5499-1203-AF28-78EE32F41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944A05-9117-80A3-4FC9-EE88720DB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1BA7A3-16FD-4BD5-A963-8B62FFDB56AA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770D7B-578B-70EB-2EA0-3AB6AE2C6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43353-5718-C685-E6EB-5ECBA32AA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22D754-DC07-4218-8AF2-C811924CA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47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831439" y="1898207"/>
            <a:ext cx="97900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solidFill>
                  <a:schemeClr val="bg1"/>
                </a:solidFill>
              </a:rPr>
              <a:t>Registr zastupování</a:t>
            </a:r>
            <a:br>
              <a:rPr lang="cs-CZ" sz="6000" dirty="0">
                <a:solidFill>
                  <a:schemeClr val="bg1"/>
                </a:solidFill>
              </a:rPr>
            </a:br>
            <a:r>
              <a:rPr lang="cs-CZ" sz="6000" dirty="0">
                <a:solidFill>
                  <a:schemeClr val="bg1"/>
                </a:solidFill>
              </a:rPr>
              <a:t>(REZA)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602F44E-1E18-D92F-291D-9E4ED43013FE}"/>
              </a:ext>
            </a:extLst>
          </p:cNvPr>
          <p:cNvSpPr txBox="1"/>
          <p:nvPr/>
        </p:nvSpPr>
        <p:spPr>
          <a:xfrm>
            <a:off x="977179" y="4266637"/>
            <a:ext cx="9498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>
                <a:solidFill>
                  <a:schemeClr val="bg1"/>
                </a:solidFill>
                <a:latin typeface="Söhne"/>
              </a:rPr>
              <a:t>Mgr. Radim Karásek</a:t>
            </a:r>
          </a:p>
          <a:p>
            <a:pPr algn="ctr"/>
            <a:r>
              <a:rPr lang="cs-CZ" sz="2400" b="0" i="1" dirty="0">
                <a:solidFill>
                  <a:schemeClr val="bg1"/>
                </a:solidFill>
                <a:effectLst/>
                <a:latin typeface="Söhne"/>
              </a:rPr>
              <a:t>Digitální a informační agentura (DIA)</a:t>
            </a:r>
          </a:p>
          <a:p>
            <a:pPr algn="ctr"/>
            <a:r>
              <a:rPr lang="cs-CZ" sz="2400" i="1" dirty="0">
                <a:solidFill>
                  <a:schemeClr val="bg1"/>
                </a:solidFill>
                <a:latin typeface="Söhne"/>
              </a:rPr>
              <a:t>vedoucí oddělení právního</a:t>
            </a:r>
            <a:endParaRPr lang="cs-CZ" sz="2400" b="0" i="1" dirty="0">
              <a:solidFill>
                <a:schemeClr val="bg1"/>
              </a:solidFill>
              <a:effectLst/>
              <a:latin typeface="Söhn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/>
              </a:solidFill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0327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28804" y="661302"/>
            <a:ext cx="11065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Stav legislativního procesu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2090172"/>
            <a:ext cx="104026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navrženo jako změna zákona č. 111/2009 Sb., o základních registrech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návrh byl 19. března 2023 postoupen do Senátu (senátní tisk č. 235)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účinnost se navrhuje od 1. července 2024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praktické použití bude možné až se zveřejněním šablon</a:t>
            </a:r>
            <a:endParaRPr lang="cs-CZ" sz="3600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3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654159" y="867841"/>
            <a:ext cx="977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Současný stav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1720840"/>
            <a:ext cx="104026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zastoupení plynoucí z postavení (např. rodič vůči dítěti, statutární orgán vůči právnické osobě apod.) jsou dnes v informačních systémech veřejné správy evidovány, ale na </a:t>
            </a:r>
            <a:r>
              <a:rPr lang="cs-CZ" sz="2400">
                <a:solidFill>
                  <a:schemeClr val="bg1"/>
                </a:solidFill>
              </a:rPr>
              <a:t>různých místech</a:t>
            </a:r>
            <a:endParaRPr lang="cs-CZ" sz="2400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zastoupení na základě dohody (na základě plné moci) je evidováno jen v některých informačních systémech pro jejich potřeby (např. pověřená osoba u datových schránek, daňový poradce v </a:t>
            </a:r>
            <a:r>
              <a:rPr lang="cs-CZ" sz="2400" dirty="0" err="1">
                <a:solidFill>
                  <a:schemeClr val="bg1"/>
                </a:solidFill>
              </a:rPr>
              <a:t>MOJEDaně</a:t>
            </a:r>
            <a:r>
              <a:rPr lang="cs-CZ" sz="2400" dirty="0">
                <a:solidFill>
                  <a:schemeClr val="bg1"/>
                </a:solidFill>
              </a:rPr>
              <a:t>, </a:t>
            </a:r>
            <a:r>
              <a:rPr lang="cs-CZ" sz="2400" dirty="0" err="1">
                <a:solidFill>
                  <a:schemeClr val="bg1"/>
                </a:solidFill>
              </a:rPr>
              <a:t>ePortál</a:t>
            </a:r>
            <a:r>
              <a:rPr lang="cs-CZ" sz="2400" dirty="0">
                <a:solidFill>
                  <a:schemeClr val="bg1"/>
                </a:solidFill>
              </a:rPr>
              <a:t> ČSSZ)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zastoupení na základě dohody není evidováno centrálně a zpravidla není evidováno ani ve strojově čitelné podobě, používají se rizikové postupy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orgány si samostatně evidují podpisové certifikáty</a:t>
            </a:r>
          </a:p>
        </p:txBody>
      </p:sp>
    </p:spTree>
    <p:extLst>
      <p:ext uri="{BB962C8B-B14F-4D97-AF65-F5344CB8AC3E}">
        <p14:creationId xmlns:p14="http://schemas.microsoft.com/office/powerpoint/2010/main" val="425555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28804" y="661302"/>
            <a:ext cx="11065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Základní charakteristiky REZA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2521059"/>
            <a:ext cx="10402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označován také jako registr plných mocí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informační systém centrálně evidující oprávnění k zastupování, plynoucí z postavení i na základě plné moci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jeho součástí bude také evidence podpisových certifikátů</a:t>
            </a:r>
          </a:p>
        </p:txBody>
      </p:sp>
    </p:spTree>
    <p:extLst>
      <p:ext uri="{BB962C8B-B14F-4D97-AF65-F5344CB8AC3E}">
        <p14:creationId xmlns:p14="http://schemas.microsoft.com/office/powerpoint/2010/main" val="19405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10143" y="845967"/>
            <a:ext cx="977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Specifika REZA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1492298"/>
            <a:ext cx="104026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na Portálu občana budou po přihlášení zpřístupněna všechna oprávnění k zastoupení, plynoucí z postavení i z dohody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s využitím údaje o zastoupení se počítá u digitálních, typicky portálových služeb – systém na rozdíl od člověka neumí individuálně popsaná zastoupení interpretovat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zastoupení nebude možné udělit libovolně – DIA ve spolupráci se správci agend vytvoří a následně zveřejní šablony pro udělování oprávnění (např. ministerstvo spravedlnosti, ministerstvo dopravy, MPSV, atd.)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bude nutné, aby zastoupený i zástupce byli evidování v registru obyvatel nebo v registru osob – nebude možné zapsat, pokud je jedna ze stran např. zahraniční osoba</a:t>
            </a:r>
          </a:p>
        </p:txBody>
      </p:sp>
    </p:spTree>
    <p:extLst>
      <p:ext uri="{BB962C8B-B14F-4D97-AF65-F5344CB8AC3E}">
        <p14:creationId xmlns:p14="http://schemas.microsoft.com/office/powerpoint/2010/main" val="207299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10143" y="845967"/>
            <a:ext cx="977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Specifika REZA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1678910"/>
            <a:ext cx="104026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orgány veřejné moci nezjišťují zapsaná oprávnění k zastupování, dokud zastupující nezačne jednat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oprávnění zapsané v REZA je určeno k používání v rámci digitálních služeb, ale bude moci být použito i ve fyzickém styku s úřady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oprávnění zapsané v REZA nenahrazují fyzické plné moci, ty mohou být používány i nadále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dosavadní již udělené a použité plné moci nebudou zapsány do REZA, a to ani automaticky ani na žádost, je nutné je udělit aktivně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oprávnění zapsané v REZA není určeno k používání v soukromoprávním styku</a:t>
            </a:r>
          </a:p>
        </p:txBody>
      </p:sp>
    </p:spTree>
    <p:extLst>
      <p:ext uri="{BB962C8B-B14F-4D97-AF65-F5344CB8AC3E}">
        <p14:creationId xmlns:p14="http://schemas.microsoft.com/office/powerpoint/2010/main" val="17691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10143" y="845967"/>
            <a:ext cx="977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Proces zápisu zastoupení (na základě dohody)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1584640"/>
            <a:ext cx="104026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o zápis je třeba požádat, žádá o něj zastoupený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žádost bude možné podat prostřednictvím Portálu veřejné správy (Portál občana), u orgánu, vůči němuž má být v zastoupení jednáno, nebo na </a:t>
            </a:r>
            <a:r>
              <a:rPr lang="cs-CZ" sz="2800" dirty="0" err="1">
                <a:solidFill>
                  <a:schemeClr val="bg1"/>
                </a:solidFill>
              </a:rPr>
              <a:t>CzechPOINT</a:t>
            </a:r>
            <a:r>
              <a:rPr lang="cs-CZ" sz="2800" dirty="0">
                <a:solidFill>
                  <a:schemeClr val="bg1"/>
                </a:solidFill>
              </a:rPr>
              <a:t> (zpoplatněno)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DIA zapíše oprávnění do Informačního systému oprávnění k zastupování (ISOZ)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z ISOZ se oprávnění automaticky zapíše do registru práv a povinností (základní registr) jakožto tzv. referenční údaje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orgány veřejné moci budou mít přístup k informaci o oprávnění k zastupování</a:t>
            </a:r>
          </a:p>
        </p:txBody>
      </p:sp>
    </p:spTree>
    <p:extLst>
      <p:ext uri="{BB962C8B-B14F-4D97-AF65-F5344CB8AC3E}">
        <p14:creationId xmlns:p14="http://schemas.microsoft.com/office/powerpoint/2010/main" val="285086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710143" y="845967"/>
            <a:ext cx="977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Předpokládaný vývoj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CBFC49-87D9-7E38-2845-B3C3ADD26830}"/>
              </a:ext>
            </a:extLst>
          </p:cNvPr>
          <p:cNvSpPr txBox="1"/>
          <p:nvPr/>
        </p:nvSpPr>
        <p:spPr>
          <a:xfrm>
            <a:off x="894692" y="2521059"/>
            <a:ext cx="10402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negativní centrální evidence zastoupení (např. omezení svéprávnosti, ale též omezení rodičovských práv)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oprávnění k zápisu též pro osoby, které nejsou zapsány v základním registru obyvatel nebo základním registru osob</a:t>
            </a:r>
          </a:p>
        </p:txBody>
      </p:sp>
    </p:spTree>
    <p:extLst>
      <p:ext uri="{BB962C8B-B14F-4D97-AF65-F5344CB8AC3E}">
        <p14:creationId xmlns:p14="http://schemas.microsoft.com/office/powerpoint/2010/main" val="81636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E7D9C1-1D6D-1814-6DCD-28FBE20BEA2F}"/>
              </a:ext>
            </a:extLst>
          </p:cNvPr>
          <p:cNvSpPr txBox="1"/>
          <p:nvPr/>
        </p:nvSpPr>
        <p:spPr>
          <a:xfrm>
            <a:off x="822107" y="2413337"/>
            <a:ext cx="9790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solidFill>
                  <a:schemeClr val="bg1"/>
                </a:solidFill>
              </a:rPr>
              <a:t>Děkuji Vám za pozornost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602F44E-1E18-D92F-291D-9E4ED43013FE}"/>
              </a:ext>
            </a:extLst>
          </p:cNvPr>
          <p:cNvSpPr txBox="1"/>
          <p:nvPr/>
        </p:nvSpPr>
        <p:spPr>
          <a:xfrm>
            <a:off x="967847" y="3855383"/>
            <a:ext cx="9498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i="1" dirty="0">
                <a:solidFill>
                  <a:schemeClr val="bg1"/>
                </a:solidFill>
                <a:latin typeface="Söhne"/>
              </a:rPr>
              <a:t>radim.karasek@dia.gov.cz</a:t>
            </a:r>
          </a:p>
          <a:p>
            <a:pPr algn="ctr"/>
            <a:r>
              <a:rPr lang="cs-CZ" sz="3600" b="0" i="1" dirty="0" err="1">
                <a:solidFill>
                  <a:schemeClr val="bg1"/>
                </a:solidFill>
                <a:effectLst/>
                <a:latin typeface="Söhne"/>
              </a:rPr>
              <a:t>Linkedin</a:t>
            </a:r>
            <a:r>
              <a:rPr lang="cs-CZ" sz="3600" b="0" i="1" dirty="0">
                <a:solidFill>
                  <a:schemeClr val="bg1"/>
                </a:solidFill>
                <a:effectLst/>
                <a:latin typeface="Söhne"/>
              </a:rPr>
              <a:t>: Radim Karásek</a:t>
            </a:r>
          </a:p>
        </p:txBody>
      </p:sp>
    </p:spTree>
    <p:extLst>
      <p:ext uri="{BB962C8B-B14F-4D97-AF65-F5344CB8AC3E}">
        <p14:creationId xmlns:p14="http://schemas.microsoft.com/office/powerpoint/2010/main" val="911528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537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Söhne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Karásek</dc:creator>
  <cp:lastModifiedBy>Karásek Radim</cp:lastModifiedBy>
  <cp:revision>19</cp:revision>
  <dcterms:created xsi:type="dcterms:W3CDTF">2024-02-29T18:35:36Z</dcterms:created>
  <dcterms:modified xsi:type="dcterms:W3CDTF">2024-03-20T16:29:17Z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2024-03-20T14:38:54Z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5b6b85cd-44ef-4d66-86d4-603dd2160780</vt:lpwstr>
  </property>
  <property fmtid="{D5CDD505-2E9C-101B-9397-08002B2CF9AE}" pid="7" name="MSIP_Label_defa4170-0d19-0005-0004-bc88714345d2_ActionId">
    <vt:lpwstr>e7e4ba4c-ca03-4c99-8b8a-991ca85b8a21</vt:lpwstr>
  </property>
  <property fmtid="{D5CDD505-2E9C-101B-9397-08002B2CF9AE}" pid="8" name="MSIP_Label_defa4170-0d19-0005-0004-bc88714345d2_ContentBits">
    <vt:lpwstr>0</vt:lpwstr>
  </property>
</Properties>
</file>