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59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 showGuides="1">
      <p:cViewPr>
        <p:scale>
          <a:sx n="93" d="100"/>
          <a:sy n="93" d="100"/>
        </p:scale>
        <p:origin x="30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9DE41-8B4F-4829-B995-51BC7F5A05B4}" type="datetimeFigureOut">
              <a:rPr lang="cs-CZ" smtClean="0"/>
              <a:t>25.05.2022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178780-05E5-4423-B589-3F826CE36C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727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A73FF-D4D4-467E-958E-CEBA30ADDEF4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AE8C0-619D-4353-A585-419DEA86F0CE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38AFC-2FB2-490D-8C80-75F2869232B2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C8DF3-A118-4E37-9546-725B0800A6C5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5B03-1862-4634-BD3B-118E62E662BF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41F21-FF8B-4E91-A451-72378CFC070C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C5065-1A88-4195-8950-0A5C5C85B75C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B920-87E9-4B81-89B5-C84838889263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1461-5428-4BA9-B769-BE6293A92F60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5A1A7-D997-4AB7-AB53-48DEAA821A6D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2A4-CFBE-40B6-B8DB-9A441E946014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AEF0D-D8A8-43F3-BC25-D75419FDAEE8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253FC-4E8D-4019-8296-56EFE3275474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87669-9BB6-4D31-8CD7-F9D18440C089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14A00-F182-4AD6-BF4B-519258D08076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82DC0-E66C-4052-9CD0-D3D11334B96E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1C57-AA17-41FA-9B76-1615F8A3DFE5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3064175-B550-45E3-AE11-7BAF06458A9D}" type="datetime1">
              <a:rPr lang="en-US" smtClean="0"/>
              <a:t>5/25/2022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Data </a:t>
            </a:r>
            <a:r>
              <a:rPr lang="cs-CZ" dirty="0" err="1" smtClean="0"/>
              <a:t>Act</a:t>
            </a: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v rámci projektu BigData4AI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VERONIKA PŘÍBAŇ </a:t>
            </a:r>
            <a:r>
              <a:rPr lang="cs-CZ" dirty="0" err="1" smtClean="0"/>
              <a:t>žOLNERČÍKOVÁ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pic>
        <p:nvPicPr>
          <p:cNvPr id="6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98" y="347757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datový prostor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Evropské datové prostory </a:t>
            </a:r>
            <a:r>
              <a:rPr lang="cs-CZ" dirty="0" smtClean="0"/>
              <a:t>pro </a:t>
            </a:r>
            <a:r>
              <a:rPr lang="cs-CZ" dirty="0" smtClean="0"/>
              <a:t>deset </a:t>
            </a:r>
            <a:r>
              <a:rPr lang="cs-CZ" dirty="0"/>
              <a:t>klíčových </a:t>
            </a:r>
            <a:r>
              <a:rPr lang="cs-CZ" dirty="0" smtClean="0"/>
              <a:t>odvětví</a:t>
            </a:r>
          </a:p>
          <a:p>
            <a:r>
              <a:rPr lang="cs-CZ" dirty="0" smtClean="0"/>
              <a:t>Evropská datová strategie z roku 2020</a:t>
            </a:r>
          </a:p>
          <a:p>
            <a:r>
              <a:rPr lang="cs-CZ" dirty="0"/>
              <a:t>Evropská komise 25. listopadu 2020 představila návrh </a:t>
            </a:r>
            <a:r>
              <a:rPr lang="cs-CZ" i="1" dirty="0"/>
              <a:t>Nařízení o správě dat</a:t>
            </a:r>
            <a:r>
              <a:rPr lang="cs-CZ" dirty="0"/>
              <a:t> (Data </a:t>
            </a:r>
            <a:r>
              <a:rPr lang="cs-CZ" dirty="0" err="1"/>
              <a:t>Governance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</a:t>
            </a:r>
            <a:r>
              <a:rPr lang="cs-CZ" dirty="0" smtClean="0"/>
              <a:t>– DGA)</a:t>
            </a:r>
          </a:p>
          <a:p>
            <a:r>
              <a:rPr lang="cs-CZ" dirty="0" smtClean="0"/>
              <a:t>Evropská komise 23. února 2022 představila návrh </a:t>
            </a:r>
            <a:r>
              <a:rPr lang="cs-CZ" i="1" dirty="0" smtClean="0"/>
              <a:t>Nařízení o datech </a:t>
            </a:r>
            <a:r>
              <a:rPr lang="cs-CZ" dirty="0" smtClean="0"/>
              <a:t>(Data </a:t>
            </a:r>
            <a:r>
              <a:rPr lang="cs-CZ" dirty="0" err="1" smtClean="0"/>
              <a:t>Act</a:t>
            </a:r>
            <a:r>
              <a:rPr lang="cs-CZ" dirty="0" smtClean="0"/>
              <a:t> – DA)</a:t>
            </a:r>
          </a:p>
          <a:p>
            <a:r>
              <a:rPr lang="cs-CZ" dirty="0" smtClean="0"/>
              <a:t>Nařízení o volném toku neosobních </a:t>
            </a:r>
            <a:r>
              <a:rPr lang="cs-CZ" dirty="0" smtClean="0"/>
              <a:t>údajů (</a:t>
            </a:r>
            <a:r>
              <a:rPr lang="cs-CZ" i="1" dirty="0" smtClean="0"/>
              <a:t>free </a:t>
            </a:r>
            <a:r>
              <a:rPr lang="cs-CZ" i="1" dirty="0" err="1" smtClean="0"/>
              <a:t>flow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non-</a:t>
            </a:r>
            <a:r>
              <a:rPr lang="cs-CZ" i="1" dirty="0" err="1" smtClean="0"/>
              <a:t>personal</a:t>
            </a:r>
            <a:r>
              <a:rPr lang="cs-CZ" i="1" dirty="0" smtClean="0"/>
              <a:t> data</a:t>
            </a:r>
            <a:r>
              <a:rPr lang="cs-CZ" dirty="0" smtClean="0"/>
              <a:t>) </a:t>
            </a:r>
            <a:r>
              <a:rPr lang="cs-CZ" dirty="0" smtClean="0"/>
              <a:t>ze 14. listopadu 2018</a:t>
            </a:r>
          </a:p>
          <a:p>
            <a:r>
              <a:rPr lang="cs-CZ" i="1" dirty="0" smtClean="0"/>
              <a:t>Návrh nařízení o umělé inteligenci </a:t>
            </a:r>
            <a:r>
              <a:rPr lang="cs-CZ" dirty="0" smtClean="0"/>
              <a:t>z 21. dubna 2021 (</a:t>
            </a:r>
            <a:r>
              <a:rPr lang="cs-CZ" dirty="0" err="1" smtClean="0"/>
              <a:t>Artificial</a:t>
            </a:r>
            <a:r>
              <a:rPr lang="cs-CZ" dirty="0" smtClean="0"/>
              <a:t> </a:t>
            </a:r>
            <a:r>
              <a:rPr lang="cs-CZ" dirty="0" err="1" smtClean="0"/>
              <a:t>Intelligence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32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 o datech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Zveřejněn jako poslední z legislativních aktů tvořících evropský datový prostor</a:t>
            </a:r>
          </a:p>
          <a:p>
            <a:r>
              <a:rPr lang="cs-CZ" dirty="0" smtClean="0"/>
              <a:t>Hlavním cílem podle Evropské komise je snadnější a levnější přístup k datům, a to jak pro uživatele produktů a služeb generujících data, tak pro další příjemce dat</a:t>
            </a:r>
          </a:p>
          <a:p>
            <a:r>
              <a:rPr lang="cs-CZ" dirty="0" smtClean="0"/>
              <a:t>Definuje data, je tam jiná definice než v jiných aktech</a:t>
            </a:r>
          </a:p>
          <a:p>
            <a:r>
              <a:rPr lang="cs-CZ" dirty="0" smtClean="0"/>
              <a:t>Propojeno dále </a:t>
            </a:r>
            <a:r>
              <a:rPr lang="cs-CZ" dirty="0"/>
              <a:t>s GDPR, Nařízení (EU) 2016/679 </a:t>
            </a:r>
            <a:r>
              <a:rPr lang="cs-CZ" dirty="0" smtClean="0"/>
              <a:t>(obecné nařízení o ochraně osobních údajů)</a:t>
            </a:r>
          </a:p>
          <a:p>
            <a:r>
              <a:rPr lang="cs-CZ" dirty="0" smtClean="0"/>
              <a:t>Vliv na </a:t>
            </a:r>
            <a:r>
              <a:rPr lang="cs-CZ" dirty="0"/>
              <a:t>směrnici č. </a:t>
            </a:r>
            <a:r>
              <a:rPr lang="cs-CZ" smtClean="0"/>
              <a:t>96/9/ES </a:t>
            </a:r>
            <a:r>
              <a:rPr lang="cs-CZ" dirty="0" smtClean="0"/>
              <a:t>o právních </a:t>
            </a:r>
            <a:r>
              <a:rPr lang="cs-CZ" dirty="0"/>
              <a:t>ochraně </a:t>
            </a:r>
            <a:r>
              <a:rPr lang="cs-CZ" dirty="0" smtClean="0"/>
              <a:t>databází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1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Článek 1,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Podstata návrhu – harmonizovaná pravidla na zpřístupnění </a:t>
            </a:r>
            <a:r>
              <a:rPr lang="cs-CZ" b="1" dirty="0"/>
              <a:t>dat generovaných během používání produktu a souvisejících služeb </a:t>
            </a:r>
            <a:r>
              <a:rPr lang="cs-CZ" dirty="0"/>
              <a:t>uživatelům produktu, na poskytnutí dat držiteli dat příjemcům dat a na zpřístupnění dat veřejnému sektoru v případě výjimečné potřeby a veřejného </a:t>
            </a:r>
            <a:r>
              <a:rPr lang="cs-CZ" dirty="0" smtClean="0"/>
              <a:t>prospěchu</a:t>
            </a:r>
          </a:p>
          <a:p>
            <a:r>
              <a:rPr lang="cs-CZ" b="1" dirty="0" smtClean="0"/>
              <a:t>Data</a:t>
            </a:r>
            <a:r>
              <a:rPr lang="en-US" b="1" dirty="0" smtClean="0"/>
              <a:t> =</a:t>
            </a:r>
            <a:r>
              <a:rPr lang="cs-CZ" b="1" dirty="0" smtClean="0"/>
              <a:t> </a:t>
            </a:r>
            <a:r>
              <a:rPr lang="cs-CZ" dirty="0" smtClean="0"/>
              <a:t>„</a:t>
            </a:r>
            <a:r>
              <a:rPr lang="cs-CZ" i="1" dirty="0" err="1"/>
              <a:t>digital</a:t>
            </a:r>
            <a:r>
              <a:rPr lang="cs-CZ" i="1" dirty="0"/>
              <a:t> </a:t>
            </a:r>
            <a:r>
              <a:rPr lang="cs-CZ" i="1" dirty="0" err="1" smtClean="0"/>
              <a:t>representations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/>
              <a:t>acts</a:t>
            </a:r>
            <a:r>
              <a:rPr lang="cs-CZ" i="1" dirty="0"/>
              <a:t>, </a:t>
            </a:r>
            <a:r>
              <a:rPr lang="cs-CZ" i="1" dirty="0" err="1"/>
              <a:t>facts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and </a:t>
            </a:r>
            <a:r>
              <a:rPr lang="cs-CZ" i="1" dirty="0" err="1"/>
              <a:t>any</a:t>
            </a:r>
            <a:r>
              <a:rPr lang="cs-CZ" i="1" dirty="0"/>
              <a:t> </a:t>
            </a:r>
            <a:r>
              <a:rPr lang="cs-CZ" i="1" dirty="0" err="1"/>
              <a:t>compilation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such </a:t>
            </a:r>
            <a:r>
              <a:rPr lang="cs-CZ" i="1" dirty="0" err="1"/>
              <a:t>acts</a:t>
            </a:r>
            <a:r>
              <a:rPr lang="cs-CZ" i="1" dirty="0"/>
              <a:t>, </a:t>
            </a:r>
            <a:r>
              <a:rPr lang="cs-CZ" i="1" dirty="0" err="1"/>
              <a:t>facts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, </a:t>
            </a:r>
            <a:r>
              <a:rPr lang="cs-CZ" i="1" dirty="0" err="1"/>
              <a:t>including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 smtClean="0"/>
              <a:t>form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/>
              <a:t>sound</a:t>
            </a:r>
            <a:r>
              <a:rPr lang="cs-CZ" i="1" dirty="0"/>
              <a:t>, </a:t>
            </a:r>
            <a:r>
              <a:rPr lang="cs-CZ" i="1" dirty="0" err="1"/>
              <a:t>visual</a:t>
            </a:r>
            <a:r>
              <a:rPr lang="cs-CZ" i="1" dirty="0"/>
              <a:t> </a:t>
            </a:r>
            <a:r>
              <a:rPr lang="cs-CZ" i="1" dirty="0" err="1"/>
              <a:t>or</a:t>
            </a:r>
            <a:r>
              <a:rPr lang="cs-CZ" i="1" dirty="0"/>
              <a:t> audio-</a:t>
            </a:r>
            <a:r>
              <a:rPr lang="cs-CZ" i="1" dirty="0" err="1"/>
              <a:t>visual</a:t>
            </a:r>
            <a:r>
              <a:rPr lang="cs-CZ" i="1" dirty="0"/>
              <a:t> </a:t>
            </a:r>
            <a:r>
              <a:rPr lang="cs-CZ" i="1" dirty="0" err="1" smtClean="0"/>
              <a:t>recording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Definice dat, která nikde není, např. v nařízení o volném toku neosobních údajů je to vymezeno </a:t>
            </a:r>
            <a:r>
              <a:rPr lang="cs-CZ" dirty="0" smtClean="0"/>
              <a:t>negativně – to, co nejsou osobní údaje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04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Článek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b="1" dirty="0" smtClean="0"/>
              <a:t>= „</a:t>
            </a:r>
            <a:r>
              <a:rPr lang="cs-CZ" b="1" dirty="0" err="1" smtClean="0"/>
              <a:t>tangible</a:t>
            </a:r>
            <a:r>
              <a:rPr lang="cs-CZ" b="1" dirty="0"/>
              <a:t>, </a:t>
            </a:r>
            <a:r>
              <a:rPr lang="cs-CZ" b="1" dirty="0" err="1"/>
              <a:t>movable</a:t>
            </a:r>
            <a:r>
              <a:rPr lang="cs-CZ" b="1" dirty="0"/>
              <a:t> </a:t>
            </a:r>
            <a:r>
              <a:rPr lang="cs-CZ" b="1" dirty="0" err="1"/>
              <a:t>item</a:t>
            </a:r>
            <a:r>
              <a:rPr lang="cs-CZ" dirty="0"/>
              <a:t>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/>
              <a:t>where</a:t>
            </a:r>
            <a:r>
              <a:rPr lang="cs-CZ" dirty="0"/>
              <a:t> </a:t>
            </a:r>
            <a:r>
              <a:rPr lang="cs-CZ" dirty="0" err="1"/>
              <a:t>incorporated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immovable</a:t>
            </a:r>
            <a:r>
              <a:rPr lang="cs-CZ" dirty="0"/>
              <a:t> </a:t>
            </a:r>
            <a:r>
              <a:rPr lang="cs-CZ" dirty="0" err="1"/>
              <a:t>item</a:t>
            </a:r>
            <a:r>
              <a:rPr lang="cs-CZ" dirty="0"/>
              <a:t>,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 smtClean="0"/>
              <a:t>obtains</a:t>
            </a:r>
            <a:r>
              <a:rPr lang="cs-CZ" dirty="0" smtClean="0"/>
              <a:t>, </a:t>
            </a:r>
            <a:r>
              <a:rPr lang="cs-CZ" dirty="0" err="1" smtClean="0"/>
              <a:t>generates</a:t>
            </a:r>
            <a:r>
              <a:rPr lang="cs-CZ" dirty="0" smtClean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 smtClean="0"/>
              <a:t>collects</a:t>
            </a:r>
            <a:r>
              <a:rPr lang="cs-CZ" dirty="0" smtClean="0"/>
              <a:t>, data </a:t>
            </a:r>
            <a:r>
              <a:rPr lang="cs-CZ" dirty="0" err="1"/>
              <a:t>concerning</a:t>
            </a:r>
            <a:r>
              <a:rPr lang="cs-CZ" dirty="0"/>
              <a:t> </a:t>
            </a:r>
            <a:r>
              <a:rPr lang="cs-CZ" dirty="0" err="1" smtClean="0"/>
              <a:t>it</a:t>
            </a:r>
            <a:r>
              <a:rPr lang="en-US" dirty="0" smtClean="0"/>
              <a:t>’</a:t>
            </a:r>
            <a:r>
              <a:rPr lang="cs-CZ" dirty="0" smtClean="0"/>
              <a:t>s </a:t>
            </a:r>
            <a:r>
              <a:rPr lang="cs-CZ" dirty="0"/>
              <a:t>use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, and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able</a:t>
            </a:r>
            <a:r>
              <a:rPr lang="cs-CZ" dirty="0"/>
              <a:t> to </a:t>
            </a:r>
            <a:r>
              <a:rPr lang="cs-CZ" dirty="0" err="1"/>
              <a:t>communicate</a:t>
            </a:r>
            <a:r>
              <a:rPr lang="cs-CZ" dirty="0"/>
              <a:t> data via </a:t>
            </a:r>
            <a:r>
              <a:rPr lang="cs-CZ" b="1" dirty="0" err="1"/>
              <a:t>publicly</a:t>
            </a:r>
            <a:r>
              <a:rPr lang="cs-CZ" dirty="0"/>
              <a:t> </a:t>
            </a:r>
            <a:r>
              <a:rPr lang="cs-CZ" dirty="0" err="1"/>
              <a:t>available</a:t>
            </a:r>
            <a:r>
              <a:rPr lang="cs-CZ" dirty="0"/>
              <a:t> </a:t>
            </a:r>
            <a:r>
              <a:rPr lang="cs-CZ" dirty="0" err="1" smtClean="0"/>
              <a:t>electr</a:t>
            </a:r>
            <a:r>
              <a:rPr lang="en-US" dirty="0" smtClean="0"/>
              <a:t>o</a:t>
            </a:r>
            <a:r>
              <a:rPr lang="cs-CZ" dirty="0" smtClean="0"/>
              <a:t>nic </a:t>
            </a:r>
            <a:r>
              <a:rPr lang="en-US" dirty="0" err="1"/>
              <a:t>c</a:t>
            </a:r>
            <a:r>
              <a:rPr lang="cs-CZ" dirty="0" err="1" smtClean="0"/>
              <a:t>ommunications</a:t>
            </a:r>
            <a:r>
              <a:rPr lang="cs-CZ" dirty="0" smtClean="0"/>
              <a:t> </a:t>
            </a:r>
            <a:r>
              <a:rPr lang="cs-CZ" dirty="0" err="1"/>
              <a:t>service</a:t>
            </a:r>
            <a:r>
              <a:rPr lang="cs-CZ" dirty="0"/>
              <a:t> and </a:t>
            </a:r>
            <a:r>
              <a:rPr lang="cs-CZ" dirty="0" err="1"/>
              <a:t>whose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storing</a:t>
            </a:r>
            <a:r>
              <a:rPr lang="cs-CZ" dirty="0"/>
              <a:t> </a:t>
            </a:r>
            <a:r>
              <a:rPr lang="cs-CZ" dirty="0" smtClean="0"/>
              <a:t>a</a:t>
            </a:r>
            <a:r>
              <a:rPr lang="en-US" dirty="0" err="1" smtClean="0"/>
              <a:t>nd</a:t>
            </a:r>
            <a:r>
              <a:rPr lang="cs-CZ" dirty="0" smtClean="0"/>
              <a:t> </a:t>
            </a:r>
            <a:r>
              <a:rPr lang="cs-CZ" dirty="0" err="1"/>
              <a:t>processing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smtClean="0"/>
              <a:t>data“</a:t>
            </a:r>
          </a:p>
          <a:p>
            <a:r>
              <a:rPr lang="cs-CZ" b="1" dirty="0" err="1"/>
              <a:t>Related</a:t>
            </a:r>
            <a:r>
              <a:rPr lang="cs-CZ" b="1" dirty="0"/>
              <a:t> </a:t>
            </a:r>
            <a:r>
              <a:rPr lang="cs-CZ" b="1" dirty="0" err="1"/>
              <a:t>service</a:t>
            </a:r>
            <a:r>
              <a:rPr lang="cs-CZ" b="1" dirty="0"/>
              <a:t> </a:t>
            </a:r>
            <a:r>
              <a:rPr lang="cs-CZ" dirty="0" smtClean="0"/>
              <a:t>= „</a:t>
            </a:r>
            <a:r>
              <a:rPr lang="cs-CZ" b="1" dirty="0" err="1" smtClean="0"/>
              <a:t>digital</a:t>
            </a:r>
            <a:r>
              <a:rPr lang="cs-CZ" b="1" dirty="0" smtClean="0"/>
              <a:t> </a:t>
            </a:r>
            <a:r>
              <a:rPr lang="cs-CZ" b="1" dirty="0" err="1"/>
              <a:t>service</a:t>
            </a:r>
            <a:r>
              <a:rPr lang="cs-CZ" dirty="0"/>
              <a:t>,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b="1" dirty="0"/>
              <a:t>software</a:t>
            </a:r>
            <a:r>
              <a:rPr lang="cs-CZ" dirty="0"/>
              <a:t>,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incorporated</a:t>
            </a:r>
            <a:r>
              <a:rPr lang="cs-CZ" dirty="0"/>
              <a:t> in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smtClean="0"/>
              <a:t>inter-</a:t>
            </a:r>
            <a:r>
              <a:rPr lang="cs-CZ" dirty="0" err="1" smtClean="0"/>
              <a:t>connec</a:t>
            </a:r>
            <a:r>
              <a:rPr lang="en-US" dirty="0" smtClean="0"/>
              <a:t>t</a:t>
            </a:r>
            <a:r>
              <a:rPr lang="cs-CZ" dirty="0" err="1" smtClean="0"/>
              <a:t>ed</a:t>
            </a:r>
            <a:r>
              <a:rPr lang="cs-CZ" dirty="0" smtClean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product</a:t>
            </a:r>
            <a:r>
              <a:rPr lang="cs-CZ" dirty="0"/>
              <a:t> in such a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absence </a:t>
            </a:r>
            <a:r>
              <a:rPr lang="cs-CZ" dirty="0" err="1"/>
              <a:t>would</a:t>
            </a:r>
            <a:r>
              <a:rPr lang="cs-CZ" dirty="0"/>
              <a:t> </a:t>
            </a:r>
            <a:r>
              <a:rPr lang="cs-CZ" dirty="0" err="1"/>
              <a:t>prevent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 smtClean="0"/>
              <a:t>produc</a:t>
            </a:r>
            <a:r>
              <a:rPr lang="en-US" dirty="0" smtClean="0"/>
              <a:t>t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/>
              <a:t>performing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its</a:t>
            </a:r>
            <a:r>
              <a:rPr lang="cs-CZ" dirty="0"/>
              <a:t> </a:t>
            </a:r>
            <a:r>
              <a:rPr lang="cs-CZ" dirty="0" err="1" smtClean="0"/>
              <a:t>functions</a:t>
            </a:r>
            <a:r>
              <a:rPr lang="cs-CZ" dirty="0" smtClean="0"/>
              <a:t>“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99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se Akt o datech vztahuje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Recitál 14 – co to pokrývá</a:t>
            </a:r>
          </a:p>
          <a:p>
            <a:pPr lvl="1"/>
            <a:r>
              <a:rPr lang="cs-CZ" dirty="0" err="1" smtClean="0"/>
              <a:t>IoT</a:t>
            </a:r>
            <a:r>
              <a:rPr lang="cs-CZ" dirty="0" smtClean="0"/>
              <a:t>, vozidla, domácí zařízení, zdravotnické prostředky</a:t>
            </a:r>
          </a:p>
          <a:p>
            <a:r>
              <a:rPr lang="cs-CZ" dirty="0" smtClean="0"/>
              <a:t>Recitál 15 – co to nepokrývá</a:t>
            </a:r>
          </a:p>
          <a:p>
            <a:pPr lvl="1"/>
            <a:r>
              <a:rPr lang="cs-CZ" dirty="0" smtClean="0"/>
              <a:t>Produkty, které primárně zobrazují nebo přehrávají obsah</a:t>
            </a:r>
            <a:endParaRPr lang="cs-CZ" dirty="0"/>
          </a:p>
          <a:p>
            <a:r>
              <a:rPr lang="cs-CZ" dirty="0" smtClean="0"/>
              <a:t>Recitál 17 – co jsou data generovaná uživatelem</a:t>
            </a:r>
          </a:p>
          <a:p>
            <a:r>
              <a:rPr lang="cs-CZ" dirty="0" smtClean="0"/>
              <a:t>Speciální kategorie – virtuální asistenti</a:t>
            </a:r>
          </a:p>
          <a:p>
            <a:r>
              <a:rPr lang="cs-CZ" i="1" dirty="0" smtClean="0"/>
              <a:t>Data </a:t>
            </a:r>
            <a:r>
              <a:rPr lang="cs-CZ" i="1" dirty="0" err="1" smtClean="0"/>
              <a:t>holders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i="1" dirty="0" smtClean="0"/>
              <a:t>data </a:t>
            </a:r>
            <a:r>
              <a:rPr lang="cs-CZ" i="1" dirty="0" err="1" smtClean="0"/>
              <a:t>recipients</a:t>
            </a:r>
            <a:endParaRPr lang="cs-CZ" i="1" dirty="0" smtClean="0"/>
          </a:p>
          <a:p>
            <a:pPr lvl="1"/>
            <a:r>
              <a:rPr lang="cs-CZ" dirty="0" smtClean="0"/>
              <a:t>Nepoužívá to terminologii z </a:t>
            </a:r>
            <a:r>
              <a:rPr lang="cs-CZ" dirty="0" smtClean="0"/>
              <a:t>GDPR</a:t>
            </a:r>
            <a:endParaRPr lang="en-US" dirty="0" smtClean="0"/>
          </a:p>
          <a:p>
            <a:pPr lvl="1"/>
            <a:r>
              <a:rPr lang="en-US" b="1" dirty="0" err="1" smtClean="0"/>
              <a:t>Dr</a:t>
            </a:r>
            <a:r>
              <a:rPr lang="cs-CZ" b="1" dirty="0" err="1" smtClean="0"/>
              <a:t>žitelé</a:t>
            </a:r>
            <a:r>
              <a:rPr lang="cs-CZ" b="1" dirty="0" smtClean="0"/>
              <a:t> a příjemci dat</a:t>
            </a:r>
            <a:endParaRPr lang="cs-CZ" b="1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40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články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Čl. 3 – zpřístupnění dat</a:t>
            </a:r>
          </a:p>
          <a:p>
            <a:r>
              <a:rPr lang="cs-CZ" dirty="0" smtClean="0"/>
              <a:t>Čl. 4 – právo uživatele</a:t>
            </a:r>
          </a:p>
          <a:p>
            <a:r>
              <a:rPr lang="cs-CZ" dirty="0" smtClean="0"/>
              <a:t>Čl. 5 – zpřístupnění třetím osobám</a:t>
            </a:r>
          </a:p>
          <a:p>
            <a:r>
              <a:rPr lang="cs-CZ" dirty="0" smtClean="0"/>
              <a:t>Čl. 6 – povinnosti třetích stran)</a:t>
            </a:r>
          </a:p>
          <a:p>
            <a:r>
              <a:rPr lang="cs-CZ" dirty="0" smtClean="0"/>
              <a:t>Čl. 7 – virtuální asistenti, vyloučení </a:t>
            </a:r>
            <a:r>
              <a:rPr lang="cs-CZ" dirty="0" err="1" smtClean="0"/>
              <a:t>SMEs</a:t>
            </a:r>
            <a:endParaRPr lang="cs-CZ" dirty="0" smtClean="0"/>
          </a:p>
          <a:p>
            <a:r>
              <a:rPr lang="cs-CZ" dirty="0" smtClean="0"/>
              <a:t>Čl. 8 – povinnosti data </a:t>
            </a:r>
            <a:r>
              <a:rPr lang="cs-CZ" dirty="0" err="1" smtClean="0"/>
              <a:t>holders</a:t>
            </a:r>
            <a:endParaRPr lang="cs-CZ" dirty="0" smtClean="0"/>
          </a:p>
          <a:p>
            <a:r>
              <a:rPr lang="cs-CZ" dirty="0" smtClean="0"/>
              <a:t>Čl. 9 –finanční kompenzace</a:t>
            </a:r>
          </a:p>
          <a:p>
            <a:r>
              <a:rPr lang="cs-CZ" dirty="0" smtClean="0"/>
              <a:t>Čl. 14 – 22 zpřístupnění dat veřejnému sektoru</a:t>
            </a:r>
            <a:endParaRPr lang="cs-CZ" dirty="0"/>
          </a:p>
          <a:p>
            <a:r>
              <a:rPr lang="cs-CZ" dirty="0" smtClean="0"/>
              <a:t>Čl. 28 - interoperabilita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18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Umělá 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 koho se vztahuje AIA</a:t>
            </a:r>
          </a:p>
          <a:p>
            <a:pPr lvl="1"/>
            <a:r>
              <a:rPr lang="cs-CZ" dirty="0" smtClean="0"/>
              <a:t>Vysoce rizikové systémy podle příloh II a III (oblasti – sektor/legislativa)</a:t>
            </a:r>
          </a:p>
          <a:p>
            <a:pPr lvl="1"/>
            <a:r>
              <a:rPr lang="cs-CZ" dirty="0" smtClean="0"/>
              <a:t>Vysoce </a:t>
            </a:r>
            <a:r>
              <a:rPr lang="cs-CZ" dirty="0"/>
              <a:t>rizikové systémy, které představují bezpečnostní součásti produktů nebo systémů, které jsou samy o sobě produkty nebo systémy, a které spadají do oblasti působnosti následujících aktů, se použije pouze článek 84 (vyhodnocování nařízení v průběhu jeho účinnosti</a:t>
            </a:r>
            <a:r>
              <a:rPr lang="cs-CZ" dirty="0" smtClean="0"/>
              <a:t>) – takto vyňata např. autonomní vozidla</a:t>
            </a:r>
            <a:endParaRPr lang="cs-CZ" dirty="0" smtClean="0"/>
          </a:p>
          <a:p>
            <a:r>
              <a:rPr lang="cs-CZ" dirty="0" smtClean="0"/>
              <a:t>Povinnosti pro AI společnosti</a:t>
            </a:r>
          </a:p>
          <a:p>
            <a:pPr lvl="1"/>
            <a:r>
              <a:rPr lang="cs-CZ" dirty="0" smtClean="0"/>
              <a:t>Co dělá problémy?</a:t>
            </a:r>
          </a:p>
          <a:p>
            <a:pPr lvl="1"/>
            <a:r>
              <a:rPr lang="cs-CZ" dirty="0" smtClean="0"/>
              <a:t>Vytváření vlastních </a:t>
            </a:r>
            <a:r>
              <a:rPr lang="cs-CZ" dirty="0" err="1" smtClean="0"/>
              <a:t>datasetů</a:t>
            </a:r>
            <a:r>
              <a:rPr lang="cs-CZ" dirty="0" smtClean="0"/>
              <a:t> kvůli nedostupnosti dat</a:t>
            </a:r>
          </a:p>
          <a:p>
            <a:pPr lvl="1"/>
            <a:r>
              <a:rPr lang="cs-CZ" dirty="0" smtClean="0"/>
              <a:t>Mnoho legislativy vztahující se na společnosti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Legislativní</a:t>
            </a:r>
            <a:r>
              <a:rPr lang="en-US" dirty="0" smtClean="0"/>
              <a:t> </a:t>
            </a:r>
            <a:r>
              <a:rPr lang="en-US" dirty="0" err="1" smtClean="0"/>
              <a:t>překážky</a:t>
            </a:r>
            <a:r>
              <a:rPr lang="en-US" dirty="0" smtClean="0"/>
              <a:t> </a:t>
            </a:r>
            <a:r>
              <a:rPr lang="en-US" dirty="0" err="1" smtClean="0"/>
              <a:t>při</a:t>
            </a:r>
            <a:r>
              <a:rPr lang="en-US" dirty="0" smtClean="0"/>
              <a:t> </a:t>
            </a:r>
            <a:r>
              <a:rPr lang="en-US" dirty="0" err="1" smtClean="0"/>
              <a:t>zpracování</a:t>
            </a:r>
            <a:r>
              <a:rPr lang="en-US" dirty="0" smtClean="0"/>
              <a:t> </a:t>
            </a:r>
            <a:r>
              <a:rPr lang="en-US" dirty="0" err="1" smtClean="0"/>
              <a:t>velkých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službách</a:t>
            </a:r>
            <a:r>
              <a:rPr lang="en-US" dirty="0" smtClean="0"/>
              <a:t> </a:t>
            </a:r>
            <a:r>
              <a:rPr lang="en-US" dirty="0" err="1" smtClean="0"/>
              <a:t>umělé</a:t>
            </a:r>
            <a:r>
              <a:rPr lang="en-US" dirty="0" smtClean="0"/>
              <a:t> </a:t>
            </a:r>
            <a:r>
              <a:rPr lang="en-US" dirty="0" err="1" smtClean="0"/>
              <a:t>inteligence</a:t>
            </a:r>
            <a:r>
              <a:rPr lang="en-US" dirty="0" smtClean="0"/>
              <a:t>, </a:t>
            </a:r>
            <a:r>
              <a:rPr lang="en-US" dirty="0" err="1" smtClean="0"/>
              <a:t>projekt</a:t>
            </a:r>
            <a:r>
              <a:rPr lang="en-US" dirty="0" smtClean="0"/>
              <a:t> </a:t>
            </a:r>
            <a:r>
              <a:rPr lang="en-US" dirty="0" err="1" smtClean="0"/>
              <a:t>podpořený</a:t>
            </a:r>
            <a:r>
              <a:rPr lang="en-US" dirty="0" smtClean="0"/>
              <a:t> TAČR TL05000550 v </a:t>
            </a:r>
            <a:r>
              <a:rPr lang="en-US" dirty="0" err="1" smtClean="0"/>
              <a:t>rámci</a:t>
            </a:r>
            <a:r>
              <a:rPr lang="en-US" dirty="0" smtClean="0"/>
              <a:t> 5. VS ÉTA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04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Veronika.zolnercikova@ilaw.cas.cz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Legislativní překážky při zpracování velkých dat ve službách umělé inteligence, projekt podpořený TAČR TL05000550 v rámci 5. VS ÉTA</a:t>
            </a:r>
            <a:endParaRPr lang="en-US" dirty="0"/>
          </a:p>
        </p:txBody>
      </p:sp>
      <p:pic>
        <p:nvPicPr>
          <p:cNvPr id="7" name="Picture 6" descr="USP_ZZ_RV_cz_Cb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674" y="427967"/>
            <a:ext cx="3238021" cy="144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39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57</TotalTime>
  <Words>798</Words>
  <Application>Microsoft Office PowerPoint</Application>
  <PresentationFormat>Širokoúhlá obrazovka</PresentationFormat>
  <Paragraphs>61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Data Act v rámci projektu BigData4AI</vt:lpstr>
      <vt:lpstr>Evropský datový prostor</vt:lpstr>
      <vt:lpstr>Akt o datech</vt:lpstr>
      <vt:lpstr>Článek 1, 2</vt:lpstr>
      <vt:lpstr>Článek 2</vt:lpstr>
      <vt:lpstr>Na co se Akt o datech vztahuje</vt:lpstr>
      <vt:lpstr>Další články</vt:lpstr>
      <vt:lpstr>Umělá inteligence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Žolnerčíková</dc:creator>
  <cp:lastModifiedBy>Veronika Žolnerčíková</cp:lastModifiedBy>
  <cp:revision>10</cp:revision>
  <dcterms:created xsi:type="dcterms:W3CDTF">2022-05-18T15:58:28Z</dcterms:created>
  <dcterms:modified xsi:type="dcterms:W3CDTF">2022-05-25T10:02:29Z</dcterms:modified>
</cp:coreProperties>
</file>